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3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E87"/>
    <a:srgbClr val="CCC591"/>
    <a:srgbClr val="F2E6C0"/>
    <a:srgbClr val="EEE6C4"/>
    <a:srgbClr val="E2D49A"/>
    <a:srgbClr val="F0E2B6"/>
    <a:srgbClr val="E7D295"/>
    <a:srgbClr val="9E8D82"/>
    <a:srgbClr val="265C40"/>
    <a:srgbClr val="3C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-5298" y="-6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D726C-5A3F-42EA-A756-7DC4C43E4AD8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729B6-029D-4B6E-BFF4-B2B6837CF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0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EFEFEF"/>
              </a:solidFill>
              <a:effectLst/>
              <a:latin typeface="Quicksand"/>
            </a:endParaRPr>
          </a:p>
          <a:p>
            <a:pPr algn="l"/>
            <a:endParaRPr lang="en-US" b="0" i="0" dirty="0">
              <a:solidFill>
                <a:srgbClr val="EFEFEF"/>
              </a:solidFill>
              <a:effectLst/>
              <a:latin typeface="Quicksand"/>
            </a:endParaRPr>
          </a:p>
          <a:p>
            <a:pPr algn="l"/>
            <a:endParaRPr lang="en-US" b="0" i="0" dirty="0">
              <a:solidFill>
                <a:srgbClr val="EFEFEF"/>
              </a:solidFill>
              <a:effectLst/>
              <a:latin typeface="Quicks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7F044-5458-4B2E-BFA0-52AAA1C52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2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9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43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6"/>
            <a:ext cx="31089600" cy="8309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40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1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1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1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1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1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2" name="Instructions"/>
          <p:cNvSpPr/>
          <p:nvPr userDrawn="1"/>
        </p:nvSpPr>
        <p:spPr>
          <a:xfrm>
            <a:off x="43891205" y="2552699"/>
            <a:ext cx="12447271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1" rIns="274321" rtlCol="0" anchor="t"/>
          <a:lstStyle/>
          <a:p>
            <a:pPr lvl="0">
              <a:spcBef>
                <a:spcPts val="1201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1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1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1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just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just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a picture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6601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6601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6601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83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9">
          <p15:clr>
            <a:srgbClr val="A4A3A4"/>
          </p15:clr>
        </p15:guide>
        <p15:guide id="2" pos="1848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4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7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8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5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5E03-3450-4589-8B11-9CAE8DE7543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A0752-DE47-44D9-9DAD-47CC0321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svg"/><Relationship Id="rId18" Type="http://schemas.openxmlformats.org/officeDocument/2006/relationships/image" Target="../media/image15.jpe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openxmlformats.org/officeDocument/2006/relationships/image" Target="../media/image20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EB745E-2834-4471-F827-08FF77977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03005"/>
              </p:ext>
            </p:extLst>
          </p:nvPr>
        </p:nvGraphicFramePr>
        <p:xfrm>
          <a:off x="850853" y="24199540"/>
          <a:ext cx="12984480" cy="720537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23581289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803328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3082265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9171071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20891749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34691424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37436465"/>
                    </a:ext>
                  </a:extLst>
                </a:gridCol>
              </a:tblGrid>
              <a:tr h="731520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4000" dirty="0">
                          <a:effectLst/>
                          <a:latin typeface="Gandhi Sans" panose="0200000000000000000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Nest Survival Models</a:t>
                      </a: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99392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Species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DSR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KBG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Litter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Forb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Litter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Depth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Veg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Height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203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1. Western Meadowlark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0.91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(-)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>
                          <a:effectLst/>
                          <a:latin typeface="Gandhi Sans" panose="02000000000000000000" charset="0"/>
                        </a:rPr>
                        <a:t>-</a:t>
                      </a:r>
                      <a:endParaRPr lang="en-US" sz="3200" b="1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0866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2. Red-winged Blackbird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0.95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-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-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451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3. Brewer’s Blackbird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0.95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+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+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020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4. Clay-colored Sparrow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0.89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(+)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7642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5. Blue-winged Teal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0.97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-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8678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6. Gadwall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0.98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(+)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(+)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734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7. Northern Pintail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0.92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>
                          <a:effectLst/>
                          <a:latin typeface="Gandhi Sans" panose="02000000000000000000" charset="0"/>
                        </a:rPr>
                        <a:t>-</a:t>
                      </a:r>
                      <a:endParaRPr lang="en-US" sz="3200" b="1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798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848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8. Mourning Dove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dirty="0">
                          <a:effectLst/>
                          <a:latin typeface="Gandhi Sans" panose="02000000000000000000" charset="0"/>
                        </a:rPr>
                        <a:t>0.96</a:t>
                      </a:r>
                      <a:endParaRPr lang="en-US" sz="3200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>
                          <a:effectLst/>
                          <a:latin typeface="Gandhi Sans" panose="02000000000000000000" charset="0"/>
                        </a:rPr>
                        <a:t>+</a:t>
                      </a:r>
                      <a:endParaRPr lang="en-US" sz="3200" b="1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076450" algn="l"/>
                        </a:tabLst>
                      </a:pPr>
                      <a:r>
                        <a:rPr lang="en-US" sz="3200" b="1" dirty="0">
                          <a:effectLst/>
                          <a:latin typeface="Gandhi Sans" panose="02000000000000000000" charset="0"/>
                        </a:rPr>
                        <a:t>+</a:t>
                      </a:r>
                      <a:endParaRPr lang="en-US" sz="3200" b="1" dirty="0">
                        <a:effectLst/>
                        <a:latin typeface="Gandhi Sans" panose="0200000000000000000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3200" b="1" dirty="0">
                        <a:effectLst/>
                        <a:latin typeface="Gandhi Sans" panose="02000000000000000000" charset="0"/>
                        <a:cs typeface="Times New Roman" panose="02020603050405020304" pitchFamily="18" charset="0"/>
                      </a:endParaRPr>
                    </a:p>
                  </a:txBody>
                  <a:tcPr marL="163058" marR="163058" marT="81529" marB="81529" anchor="ctr">
                    <a:solidFill>
                      <a:srgbClr val="9BAB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524492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BB020F5C-AFE3-A3EC-A369-3F20A09F83EF}"/>
              </a:ext>
            </a:extLst>
          </p:cNvPr>
          <p:cNvGrpSpPr/>
          <p:nvPr/>
        </p:nvGrpSpPr>
        <p:grpSpPr>
          <a:xfrm>
            <a:off x="-58994" y="5805920"/>
            <a:ext cx="56429920" cy="492244"/>
            <a:chOff x="-13216" y="6306143"/>
            <a:chExt cx="56429920" cy="49224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7C8594B-7944-6F4E-F983-4B75819A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16" y="6306143"/>
              <a:ext cx="19257303" cy="41452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B3A03A-C25D-1EFE-D5E4-746CB6483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3670" y="6383858"/>
              <a:ext cx="19257303" cy="41452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F4F2FD7-2567-6165-A56C-475522F7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9401" y="6324160"/>
              <a:ext cx="19257303" cy="41452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90653D-D789-3708-3979-0617DCBC0B27}"/>
              </a:ext>
            </a:extLst>
          </p:cNvPr>
          <p:cNvGrpSpPr/>
          <p:nvPr/>
        </p:nvGrpSpPr>
        <p:grpSpPr>
          <a:xfrm>
            <a:off x="-116893" y="8259376"/>
            <a:ext cx="56429920" cy="492244"/>
            <a:chOff x="-13216" y="6306143"/>
            <a:chExt cx="56429920" cy="49224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0610CD-59DA-BA9E-EA4F-4456E23B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16" y="6306143"/>
              <a:ext cx="19257303" cy="41452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CA5B65C-E5D0-AEBD-6BE1-848137CA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3670" y="6383858"/>
              <a:ext cx="19257303" cy="414529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7B337E-207F-CE5F-F86F-B0C72A60A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9401" y="6324160"/>
              <a:ext cx="19257303" cy="414529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8D6693-B989-5406-517F-B81BFE8F6F31}"/>
              </a:ext>
            </a:extLst>
          </p:cNvPr>
          <p:cNvGrpSpPr/>
          <p:nvPr/>
        </p:nvGrpSpPr>
        <p:grpSpPr>
          <a:xfrm>
            <a:off x="-126587" y="10790775"/>
            <a:ext cx="56429920" cy="492244"/>
            <a:chOff x="-13216" y="6306143"/>
            <a:chExt cx="56429920" cy="49224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D2D8508-3CB5-34B1-E98E-B0281B9FE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16" y="6306143"/>
              <a:ext cx="19257303" cy="41452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45D9FC9-EE87-38AD-4ADC-1A06A950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3670" y="6383858"/>
              <a:ext cx="19257303" cy="41452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D27EBA6-4EB4-CF2B-36B6-27FE6C42D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9401" y="6324160"/>
              <a:ext cx="19257303" cy="414529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49964" y="271439"/>
            <a:ext cx="29512454" cy="2909636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andhi Sans" panose="02000000000000000000" pitchFamily="50" charset="0"/>
                <a:cs typeface="Calibri" panose="020F0502020204030204" pitchFamily="34" charset="0"/>
              </a:rPr>
              <a:t>Avian Nesting Communities and Success in a Heterogeneity-based Rotational Grazing System</a:t>
            </a:r>
            <a:endParaRPr lang="en-US" sz="8000" dirty="0">
              <a:solidFill>
                <a:schemeClr val="bg1"/>
              </a:solidFill>
              <a:latin typeface="Gandhi Sans" panose="02000000000000000000" pitchFamily="50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5969970" y="3017502"/>
            <a:ext cx="32563183" cy="2296513"/>
          </a:xfrm>
        </p:spPr>
        <p:txBody>
          <a:bodyPr/>
          <a:lstStyle/>
          <a:p>
            <a:pPr algn="ctr"/>
            <a:r>
              <a:rPr lang="en-US" sz="4800" dirty="0">
                <a:latin typeface="Gandhi Sans" panose="02000000000000000000" pitchFamily="50" charset="0"/>
              </a:rPr>
              <a:t>Justin Clarke</a:t>
            </a:r>
            <a:r>
              <a:rPr lang="en-US" sz="4800" baseline="30000" dirty="0">
                <a:latin typeface="Gandhi Sans" panose="02000000000000000000" pitchFamily="50" charset="0"/>
              </a:rPr>
              <a:t>1</a:t>
            </a:r>
            <a:r>
              <a:rPr lang="en-US" sz="4800" dirty="0">
                <a:latin typeface="Gandhi Sans" panose="02000000000000000000" pitchFamily="50" charset="0"/>
              </a:rPr>
              <a:t>, Torre Hovick</a:t>
            </a:r>
            <a:r>
              <a:rPr lang="en-US" sz="4800" baseline="30000" dirty="0">
                <a:latin typeface="Gandhi Sans" panose="02000000000000000000" pitchFamily="50" charset="0"/>
              </a:rPr>
              <a:t>1</a:t>
            </a:r>
            <a:r>
              <a:rPr lang="en-US" sz="4800" dirty="0">
                <a:latin typeface="Gandhi Sans" panose="02000000000000000000" pitchFamily="50" charset="0"/>
              </a:rPr>
              <a:t>, Kevin Sedivec</a:t>
            </a:r>
            <a:r>
              <a:rPr lang="en-US" sz="4800" baseline="30000" dirty="0">
                <a:latin typeface="Gandhi Sans" panose="02000000000000000000" pitchFamily="50" charset="0"/>
              </a:rPr>
              <a:t>1,2</a:t>
            </a:r>
            <a:r>
              <a:rPr lang="en-US" sz="4800" dirty="0">
                <a:latin typeface="Gandhi Sans" panose="02000000000000000000" pitchFamily="50" charset="0"/>
              </a:rPr>
              <a:t>, Ryan Limb</a:t>
            </a:r>
            <a:r>
              <a:rPr lang="en-US" sz="4800" baseline="30000" dirty="0">
                <a:latin typeface="Gandhi Sans" panose="02000000000000000000" pitchFamily="50" charset="0"/>
              </a:rPr>
              <a:t>3</a:t>
            </a:r>
            <a:r>
              <a:rPr lang="en-US" sz="4800" dirty="0">
                <a:latin typeface="Gandhi Sans" panose="02000000000000000000" pitchFamily="50" charset="0"/>
              </a:rPr>
              <a:t>, Ben Geaumont</a:t>
            </a:r>
            <a:r>
              <a:rPr lang="en-US" sz="4800" baseline="30000" dirty="0">
                <a:latin typeface="Gandhi Sans" panose="02000000000000000000" pitchFamily="50" charset="0"/>
              </a:rPr>
              <a:t>4</a:t>
            </a:r>
            <a:r>
              <a:rPr lang="en-US" sz="4800" dirty="0">
                <a:latin typeface="Gandhi Sans" panose="02000000000000000000" pitchFamily="50" charset="0"/>
              </a:rPr>
              <a:t>, Jason Harmon</a:t>
            </a:r>
            <a:r>
              <a:rPr lang="en-US" sz="4800" baseline="30000" dirty="0">
                <a:latin typeface="Gandhi Sans" panose="02000000000000000000" pitchFamily="50" charset="0"/>
              </a:rPr>
              <a:t>1</a:t>
            </a:r>
            <a:r>
              <a:rPr lang="en-US" sz="4800" dirty="0">
                <a:latin typeface="Gandhi Sans" panose="02000000000000000000" pitchFamily="50" charset="0"/>
              </a:rPr>
              <a:t> </a:t>
            </a:r>
            <a:endParaRPr lang="en-US" sz="4800" baseline="30000" dirty="0">
              <a:latin typeface="Gandhi Sans" panose="02000000000000000000" pitchFamily="50" charset="0"/>
            </a:endParaRPr>
          </a:p>
          <a:p>
            <a:pPr algn="ctr"/>
            <a:r>
              <a:rPr lang="en-US" sz="3600" baseline="30000" dirty="0">
                <a:latin typeface="Gandhi Sans" panose="02000000000000000000" pitchFamily="50" charset="0"/>
              </a:rPr>
              <a:t>1</a:t>
            </a:r>
            <a:r>
              <a:rPr lang="en-US" sz="3600" dirty="0">
                <a:latin typeface="Gandhi Sans" panose="02000000000000000000" pitchFamily="50" charset="0"/>
              </a:rPr>
              <a:t> School of Natural Resource Sciences, North Dakota State University, </a:t>
            </a:r>
            <a:r>
              <a:rPr lang="en-US" sz="3600" baseline="30000" dirty="0">
                <a:latin typeface="Gandhi Sans" panose="02000000000000000000" pitchFamily="50" charset="0"/>
              </a:rPr>
              <a:t>2</a:t>
            </a:r>
            <a:r>
              <a:rPr lang="en-US" sz="3600" dirty="0">
                <a:latin typeface="Gandhi Sans" panose="02000000000000000000" pitchFamily="50" charset="0"/>
              </a:rPr>
              <a:t> Central Grasslands Research Extension Center, </a:t>
            </a:r>
            <a:r>
              <a:rPr lang="en-US" sz="3600" baseline="30000" dirty="0">
                <a:latin typeface="Gandhi Sans" panose="02000000000000000000" pitchFamily="50" charset="0"/>
              </a:rPr>
              <a:t>3 </a:t>
            </a:r>
            <a:r>
              <a:rPr lang="en-US" sz="3600" dirty="0">
                <a:latin typeface="Gandhi Sans" panose="02000000000000000000" pitchFamily="50" charset="0"/>
              </a:rPr>
              <a:t>Stantec, </a:t>
            </a:r>
            <a:r>
              <a:rPr lang="en-US" sz="3600" baseline="30000" dirty="0">
                <a:latin typeface="Gandhi Sans" panose="02000000000000000000" pitchFamily="50" charset="0"/>
              </a:rPr>
              <a:t>4 </a:t>
            </a:r>
            <a:r>
              <a:rPr lang="en-US" sz="3600" dirty="0">
                <a:latin typeface="Gandhi Sans" panose="02000000000000000000" pitchFamily="50" charset="0"/>
              </a:rPr>
              <a:t>Hettinger Research Extension Center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D19B41-CD03-4CE4-87AF-45DF9F01F997}"/>
              </a:ext>
            </a:extLst>
          </p:cNvPr>
          <p:cNvGrpSpPr/>
          <p:nvPr/>
        </p:nvGrpSpPr>
        <p:grpSpPr>
          <a:xfrm>
            <a:off x="5878174" y="985839"/>
            <a:ext cx="2195236" cy="2195236"/>
            <a:chOff x="36963770" y="1548549"/>
            <a:chExt cx="6279424" cy="627942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6C2209-CB05-49CD-9DD2-3EF3E6132D7E}"/>
                </a:ext>
              </a:extLst>
            </p:cNvPr>
            <p:cNvSpPr/>
            <p:nvPr/>
          </p:nvSpPr>
          <p:spPr>
            <a:xfrm>
              <a:off x="37021826" y="1576407"/>
              <a:ext cx="6172687" cy="61597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 err="1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B71514-BF88-4CE3-8733-3CBCC44B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3770" y="1548549"/>
              <a:ext cx="6279424" cy="6279424"/>
            </a:xfrm>
            <a:prstGeom prst="rect">
              <a:avLst/>
            </a:prstGeom>
          </p:spPr>
        </p:pic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5C2D28D-7F9E-4FBA-AD33-585E056EE2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6" y="848117"/>
            <a:ext cx="4880343" cy="24483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64E6A5B-558F-1959-FE86-7BCBFFFC6122}"/>
              </a:ext>
            </a:extLst>
          </p:cNvPr>
          <p:cNvSpPr/>
          <p:nvPr/>
        </p:nvSpPr>
        <p:spPr>
          <a:xfrm>
            <a:off x="850853" y="4942609"/>
            <a:ext cx="12993624" cy="7802870"/>
          </a:xfrm>
          <a:prstGeom prst="rect">
            <a:avLst/>
          </a:prstGeom>
          <a:solidFill>
            <a:srgbClr val="9B89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6000" b="1" dirty="0">
                <a:solidFill>
                  <a:schemeClr val="tx1"/>
                </a:solidFill>
                <a:latin typeface="Gandhi Sans" panose="02000000000000000000" charset="0"/>
              </a:rPr>
              <a:t>BACKGROUND</a:t>
            </a:r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Grassland bird populations have declined significantly in the last 50 years, primarily due to habitat loss and degradation.</a:t>
            </a:r>
          </a:p>
          <a:p>
            <a:pPr marL="914400"/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Current grazing management practices continue to degrade grassland bird habitat by homogenizing the landscape and lowering niche diversity resulting in less diverse avian communities.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Research has shown that increasing heterogeneity can benefit grassland bird diversity and increase nest success.</a:t>
            </a:r>
          </a:p>
          <a:p>
            <a:pPr marL="9144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9144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propose a new method for restoring heterogeneity by modifying a common grazing practice in the northern Great Plains.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10670-D494-18BD-C645-5390FCD807B9}"/>
              </a:ext>
            </a:extLst>
          </p:cNvPr>
          <p:cNvSpPr/>
          <p:nvPr/>
        </p:nvSpPr>
        <p:spPr>
          <a:xfrm>
            <a:off x="16483055" y="4942609"/>
            <a:ext cx="11301984" cy="7802870"/>
          </a:xfrm>
          <a:prstGeom prst="rect">
            <a:avLst/>
          </a:prstGeom>
          <a:solidFill>
            <a:srgbClr val="BDB0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6000" b="1" dirty="0">
                <a:solidFill>
                  <a:schemeClr val="tx1"/>
                </a:solidFill>
                <a:latin typeface="Gandhi Sans" panose="02000000000000000000" charset="0"/>
              </a:rPr>
              <a:t>OBJECTIVES</a:t>
            </a:r>
          </a:p>
          <a:p>
            <a:pPr marL="182880">
              <a:spcAft>
                <a:spcPts val="4800"/>
              </a:spcAft>
            </a:pPr>
            <a:r>
              <a:rPr lang="en-US" sz="4400" b="1" dirty="0">
                <a:solidFill>
                  <a:schemeClr val="tx1"/>
                </a:solidFill>
                <a:latin typeface="Gandhi Sans" panose="02000000000000000000" charset="0"/>
              </a:rPr>
              <a:t>Assess the impacts of different grazing intensity levels to:</a:t>
            </a:r>
          </a:p>
          <a:p>
            <a:pPr marL="1828800" indent="-514350">
              <a:buFont typeface="+mj-lt"/>
              <a:buAutoNum type="arabicPeriod"/>
            </a:pPr>
            <a:r>
              <a:rPr lang="en-US" sz="4400" b="1" dirty="0">
                <a:solidFill>
                  <a:schemeClr val="tx1"/>
                </a:solidFill>
                <a:latin typeface="Gandhi Sans" panose="02000000000000000000" charset="0"/>
              </a:rPr>
              <a:t>Vegetation structure</a:t>
            </a:r>
          </a:p>
          <a:p>
            <a:pPr marL="1828800" indent="-514350">
              <a:buFont typeface="+mj-lt"/>
              <a:buAutoNum type="arabicPeriod"/>
            </a:pPr>
            <a:endParaRPr lang="en-US" sz="4400" b="1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1828800" indent="-514350">
              <a:buFont typeface="+mj-lt"/>
              <a:buAutoNum type="arabicPeriod"/>
            </a:pPr>
            <a:r>
              <a:rPr lang="en-US" sz="4400" b="1" dirty="0">
                <a:solidFill>
                  <a:schemeClr val="tx1"/>
                </a:solidFill>
                <a:latin typeface="Gandhi Sans" panose="02000000000000000000" charset="0"/>
              </a:rPr>
              <a:t>Avian nesting richness, diversity, and composition</a:t>
            </a:r>
          </a:p>
          <a:p>
            <a:pPr marL="1828800" indent="-514350">
              <a:buFont typeface="+mj-lt"/>
              <a:buAutoNum type="arabicPeriod"/>
            </a:pPr>
            <a:endParaRPr lang="en-US" sz="4400" b="1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1828800" indent="-514350">
              <a:buFont typeface="+mj-lt"/>
              <a:buAutoNum type="arabicPeriod"/>
            </a:pPr>
            <a:r>
              <a:rPr lang="en-US" sz="4400" b="1" dirty="0">
                <a:solidFill>
                  <a:schemeClr val="tx1"/>
                </a:solidFill>
                <a:latin typeface="Gandhi Sans" panose="02000000000000000000" charset="0"/>
              </a:rPr>
              <a:t>Avian nesting survival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9172E-D687-8122-DA93-34F10FB2E7D4}"/>
              </a:ext>
            </a:extLst>
          </p:cNvPr>
          <p:cNvSpPr/>
          <p:nvPr/>
        </p:nvSpPr>
        <p:spPr>
          <a:xfrm>
            <a:off x="30322156" y="4942609"/>
            <a:ext cx="12703629" cy="16161950"/>
          </a:xfrm>
          <a:prstGeom prst="rect">
            <a:avLst/>
          </a:prstGeom>
          <a:solidFill>
            <a:srgbClr val="9B89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2400"/>
              </a:spcBef>
              <a:spcAft>
                <a:spcPts val="2400"/>
              </a:spcAft>
            </a:pPr>
            <a:r>
              <a:rPr lang="en-US" sz="6000" b="1" dirty="0">
                <a:solidFill>
                  <a:schemeClr val="tx1"/>
                </a:solidFill>
                <a:latin typeface="Gandhi Sans" panose="02000000000000000000" charset="0"/>
              </a:rPr>
              <a:t>METHODS</a:t>
            </a:r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182880"/>
            <a:r>
              <a:rPr lang="en-US" sz="3200" b="1" dirty="0">
                <a:solidFill>
                  <a:srgbClr val="F2E6C0"/>
                </a:solidFill>
                <a:latin typeface="Gandhi Sans" panose="02000000000000000000" charset="0"/>
              </a:rPr>
              <a:t>Modified Twice-over Rest-rotation Grazing System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Pastures are divided into four paddocks based on percent utilization.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Heavy (60+ % utilization)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Full (40-60% utilization)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Moderate ( 20-40% utilization)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Rest (0% utilization)</a:t>
            </a:r>
          </a:p>
          <a:p>
            <a:pPr marL="182880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/>
            <a:r>
              <a:rPr lang="en-US" sz="3200" b="1" dirty="0">
                <a:solidFill>
                  <a:srgbClr val="F2E6C0"/>
                </a:solidFill>
                <a:latin typeface="Gandhi Sans" panose="02000000000000000000" charset="0"/>
              </a:rPr>
              <a:t>Paddock Scale Vegetation Sampling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measured vegetation along three 25-m transects in each paddock.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took visual obstruction readings (VOR) and litter depth measurements at 0, 12.5, and 25-m.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182880" lvl="1"/>
            <a:r>
              <a:rPr lang="en-US" sz="3200" b="1" dirty="0">
                <a:solidFill>
                  <a:srgbClr val="F2E6C0"/>
                </a:solidFill>
                <a:latin typeface="Gandhi Sans" panose="02000000000000000000" charset="0"/>
              </a:rPr>
              <a:t>Nest Dragging and Monitoring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conducted nest drags from late-May 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to mid-July within each paddock.</a:t>
            </a:r>
          </a:p>
          <a:p>
            <a:pPr marL="182880"/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monitored nests every 2-4 days to 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determine fate.</a:t>
            </a:r>
          </a:p>
          <a:p>
            <a:pPr marL="13716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Successful nests fledged at least one host chick.</a:t>
            </a:r>
          </a:p>
          <a:p>
            <a:pPr marL="13716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considered nests lacking these indicators as failed.</a:t>
            </a: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endParaRPr lang="en-US" sz="3200" b="1" dirty="0">
              <a:solidFill>
                <a:srgbClr val="F8CE62"/>
              </a:solidFill>
              <a:latin typeface="Gandhi Sans" panose="02000000000000000000" charset="0"/>
            </a:endParaRPr>
          </a:p>
          <a:p>
            <a:pPr marL="182880" lvl="1"/>
            <a:r>
              <a:rPr lang="en-US" sz="3200" b="1" dirty="0">
                <a:solidFill>
                  <a:srgbClr val="F2E6C0"/>
                </a:solidFill>
                <a:latin typeface="Gandhi Sans" panose="02000000000000000000" charset="0"/>
              </a:rPr>
              <a:t>Nest Vegetation Sampling</a:t>
            </a:r>
          </a:p>
          <a:p>
            <a:pPr marL="182880"/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We measured nest vegetation within 2-3 days of the fledge date for successful nests or the expected fledge date for failed nests.</a:t>
            </a:r>
          </a:p>
          <a:p>
            <a:pPr marL="182880"/>
            <a:endParaRPr lang="en-US" sz="3200" dirty="0">
              <a:solidFill>
                <a:schemeClr val="tx1"/>
              </a:solidFill>
              <a:latin typeface="Gandhi Sans" panose="0200000000000000000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74D2BE-12EA-933B-69C1-D098D1778DC0}"/>
              </a:ext>
            </a:extLst>
          </p:cNvPr>
          <p:cNvGrpSpPr/>
          <p:nvPr/>
        </p:nvGrpSpPr>
        <p:grpSpPr>
          <a:xfrm>
            <a:off x="39663454" y="7105114"/>
            <a:ext cx="3218953" cy="2487373"/>
            <a:chOff x="14713286" y="10110119"/>
            <a:chExt cx="4237750" cy="3274625"/>
          </a:xfrm>
        </p:grpSpPr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63D44B40-48BE-A4B9-EA33-0CD312B54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93" b="89727" l="3009" r="95583">
                          <a14:foregroundMark x1="3009" y1="86744" x2="4609" y2="44988"/>
                          <a14:foregroundMark x1="3329" y1="86413" x2="4097" y2="68351"/>
                          <a14:foregroundMark x1="3329" y1="86744" x2="5250" y2="16653"/>
                          <a14:foregroundMark x1="5250" y1="16653" x2="12189" y2="15300"/>
                          <a14:foregroundMark x1="11268" y1="19884" x2="13316" y2="26429"/>
                          <a14:foregroundMark x1="13316" y1="26429" x2="24136" y2="27755"/>
                          <a14:foregroundMark x1="24136" y1="27755" x2="12420" y2="27175"/>
                          <a14:foregroundMark x1="35595" y1="33554" x2="27465" y2="34880"/>
                          <a14:foregroundMark x1="27465" y1="34880" x2="52561" y2="45816"/>
                          <a14:foregroundMark x1="52561" y1="45816" x2="45006" y2="48799"/>
                          <a14:foregroundMark x1="45006" y1="48799" x2="40269" y2="57001"/>
                          <a14:foregroundMark x1="68630" y1="31152" x2="35467" y2="29577"/>
                          <a14:foregroundMark x1="35467" y1="29577" x2="20038" y2="42419"/>
                          <a14:foregroundMark x1="20038" y1="42419" x2="45327" y2="63380"/>
                          <a14:foregroundMark x1="45327" y1="63380" x2="74712" y2="53604"/>
                          <a14:foregroundMark x1="74712" y1="53604" x2="76312" y2="37697"/>
                          <a14:foregroundMark x1="76312" y1="37697" x2="69334" y2="31897"/>
                          <a14:foregroundMark x1="69334" y1="31897" x2="68310" y2="31732"/>
                          <a14:foregroundMark x1="62804" y1="32229" x2="57234" y2="31649"/>
                          <a14:foregroundMark x1="57234" y1="31649" x2="49808" y2="38277"/>
                          <a14:foregroundMark x1="49808" y1="38277" x2="62484" y2="45816"/>
                          <a14:foregroundMark x1="62484" y1="45816" x2="66389" y2="43165"/>
                          <a14:foregroundMark x1="19590" y1="20795" x2="79706" y2="22867"/>
                          <a14:foregroundMark x1="79706" y1="22867" x2="80858" y2="23529"/>
                          <a14:foregroundMark x1="87964" y1="34714" x2="90077" y2="61558"/>
                          <a14:foregroundMark x1="90077" y1="61558" x2="86172" y2="76388"/>
                          <a14:foregroundMark x1="86172" y1="76388" x2="43214" y2="77216"/>
                          <a14:foregroundMark x1="43214" y1="77216" x2="23496" y2="71831"/>
                          <a14:foregroundMark x1="23496" y1="71831" x2="16133" y2="58906"/>
                          <a14:foregroundMark x1="16133" y1="58906" x2="12612" y2="31897"/>
                          <a14:foregroundMark x1="6466" y1="58326" x2="7746" y2="77133"/>
                          <a14:foregroundMark x1="7746" y1="77133" x2="13700" y2="81193"/>
                          <a14:foregroundMark x1="13700" y1="81193" x2="26248" y2="81607"/>
                          <a14:foregroundMark x1="73560" y1="79205" x2="89757" y2="81110"/>
                          <a14:foregroundMark x1="89757" y1="81110" x2="89885" y2="62966"/>
                          <a14:foregroundMark x1="90717" y1="63877" x2="92766" y2="73488"/>
                          <a14:foregroundMark x1="92766" y1="73488" x2="89117" y2="80613"/>
                          <a14:foregroundMark x1="89117" y1="80613" x2="88732" y2="81027"/>
                          <a14:foregroundMark x1="86620" y1="82104" x2="94814" y2="83761"/>
                          <a14:foregroundMark x1="94814" y1="83761" x2="95583" y2="82022"/>
                          <a14:backgroundMark x1="12420" y1="14830" x2="14597" y2="14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3286" y="10110119"/>
              <a:ext cx="4237750" cy="327462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4907B29-8706-0E69-5646-BB7E3C1F6AAF}"/>
                </a:ext>
              </a:extLst>
            </p:cNvPr>
            <p:cNvSpPr/>
            <p:nvPr/>
          </p:nvSpPr>
          <p:spPr>
            <a:xfrm>
              <a:off x="16959768" y="12149730"/>
              <a:ext cx="916366" cy="406595"/>
            </a:xfrm>
            <a:prstGeom prst="ellipse">
              <a:avLst/>
            </a:prstGeom>
            <a:noFill/>
            <a:ln w="57150">
              <a:solidFill>
                <a:srgbClr val="F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F775A-C2B8-8AD3-B0F0-095A255AC159}"/>
              </a:ext>
            </a:extLst>
          </p:cNvPr>
          <p:cNvGrpSpPr/>
          <p:nvPr/>
        </p:nvGrpSpPr>
        <p:grpSpPr>
          <a:xfrm>
            <a:off x="37450209" y="7323458"/>
            <a:ext cx="2003117" cy="2050685"/>
            <a:chOff x="12122595" y="28311819"/>
            <a:chExt cx="4012876" cy="4108171"/>
          </a:xfrm>
        </p:grpSpPr>
        <p:pic>
          <p:nvPicPr>
            <p:cNvPr id="14" name="Picture 13" descr="A picture containing post&#10;&#10;Description automatically generated">
              <a:extLst>
                <a:ext uri="{FF2B5EF4-FFF2-40B4-BE49-F238E27FC236}">
                  <a16:creationId xmlns:a16="http://schemas.microsoft.com/office/drawing/2014/main" id="{429CD68B-7153-13F1-1B10-B3F830F4A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47" r="1820" b="8729"/>
            <a:stretch/>
          </p:blipFill>
          <p:spPr>
            <a:xfrm>
              <a:off x="12122595" y="28416059"/>
              <a:ext cx="4012876" cy="4003931"/>
            </a:xfrm>
            <a:prstGeom prst="rect">
              <a:avLst/>
            </a:prstGeom>
            <a:ln w="28575">
              <a:solidFill>
                <a:srgbClr val="E2A014"/>
              </a:solidFill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7683C3A-EC13-5690-66F5-C874A54CD97B}"/>
                </a:ext>
              </a:extLst>
            </p:cNvPr>
            <p:cNvGrpSpPr/>
            <p:nvPr/>
          </p:nvGrpSpPr>
          <p:grpSpPr>
            <a:xfrm>
              <a:off x="12267335" y="30130559"/>
              <a:ext cx="3049801" cy="2132918"/>
              <a:chOff x="12455931" y="30134275"/>
              <a:chExt cx="3049801" cy="2132918"/>
            </a:xfrm>
            <a:solidFill>
              <a:schemeClr val="accent3">
                <a:lumMod val="60000"/>
                <a:lumOff val="40000"/>
              </a:schemeClr>
            </a:solidFill>
          </p:grpSpPr>
          <p:pic>
            <p:nvPicPr>
              <p:cNvPr id="24" name="Graphic 23" descr="Cow with solid fill">
                <a:extLst>
                  <a:ext uri="{FF2B5EF4-FFF2-40B4-BE49-F238E27FC236}">
                    <a16:creationId xmlns:a16="http://schemas.microsoft.com/office/drawing/2014/main" id="{A19A2348-5FCB-E9D1-DA4C-69EF21DF6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553387" y="30311455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25" name="Graphic 24" descr="Cow with solid fill">
                <a:extLst>
                  <a:ext uri="{FF2B5EF4-FFF2-40B4-BE49-F238E27FC236}">
                    <a16:creationId xmlns:a16="http://schemas.microsoft.com/office/drawing/2014/main" id="{09E7A0DC-00BD-B21D-3710-562C05591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455931" y="31115789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27" name="Graphic 26" descr="Cow with solid fill">
                <a:extLst>
                  <a:ext uri="{FF2B5EF4-FFF2-40B4-BE49-F238E27FC236}">
                    <a16:creationId xmlns:a16="http://schemas.microsoft.com/office/drawing/2014/main" id="{C87E7F7E-5EE7-2F5D-88F2-77398CFC5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127440" y="31649334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29" name="Graphic 28" descr="Cow with solid fill">
                <a:extLst>
                  <a:ext uri="{FF2B5EF4-FFF2-40B4-BE49-F238E27FC236}">
                    <a16:creationId xmlns:a16="http://schemas.microsoft.com/office/drawing/2014/main" id="{52A012F5-D920-ACD6-E269-3F1BD2D1A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510313" y="30311451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30" name="Graphic 29" descr="Cow with solid fill">
                <a:extLst>
                  <a:ext uri="{FF2B5EF4-FFF2-40B4-BE49-F238E27FC236}">
                    <a16:creationId xmlns:a16="http://schemas.microsoft.com/office/drawing/2014/main" id="{581AAB6D-438F-8AC9-DB4D-354305A6F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176595" y="31145369"/>
                <a:ext cx="625424" cy="617859"/>
              </a:xfrm>
              <a:prstGeom prst="rect">
                <a:avLst/>
              </a:prstGeom>
            </p:spPr>
          </p:pic>
          <p:pic>
            <p:nvPicPr>
              <p:cNvPr id="31" name="Graphic 30" descr="Cow with solid fill">
                <a:extLst>
                  <a:ext uri="{FF2B5EF4-FFF2-40B4-BE49-F238E27FC236}">
                    <a16:creationId xmlns:a16="http://schemas.microsoft.com/office/drawing/2014/main" id="{CA8705E9-DD4B-855B-BEC8-FDAB65902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880308" y="30134275"/>
                <a:ext cx="625424" cy="61785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5D8891-DDEC-DBBA-2314-7F45CB63BE05}"/>
                </a:ext>
              </a:extLst>
            </p:cNvPr>
            <p:cNvGrpSpPr/>
            <p:nvPr/>
          </p:nvGrpSpPr>
          <p:grpSpPr>
            <a:xfrm>
              <a:off x="12154855" y="28311819"/>
              <a:ext cx="3445419" cy="3445379"/>
              <a:chOff x="12343451" y="28315535"/>
              <a:chExt cx="3445419" cy="3445379"/>
            </a:xfrm>
          </p:grpSpPr>
          <p:sp>
            <p:nvSpPr>
              <p:cNvPr id="17" name="Arrow: Curved Left 16">
                <a:extLst>
                  <a:ext uri="{FF2B5EF4-FFF2-40B4-BE49-F238E27FC236}">
                    <a16:creationId xmlns:a16="http://schemas.microsoft.com/office/drawing/2014/main" id="{F275D629-2B4B-4554-F41D-E8364BFB3AD6}"/>
                  </a:ext>
                </a:extLst>
              </p:cNvPr>
              <p:cNvSpPr/>
              <p:nvPr/>
            </p:nvSpPr>
            <p:spPr>
              <a:xfrm rot="2939892" flipH="1">
                <a:off x="15261735" y="31233779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Arrow: Curved Left 17">
                <a:extLst>
                  <a:ext uri="{FF2B5EF4-FFF2-40B4-BE49-F238E27FC236}">
                    <a16:creationId xmlns:a16="http://schemas.microsoft.com/office/drawing/2014/main" id="{F021126D-CBCE-7751-9B54-3255C436B44C}"/>
                  </a:ext>
                </a:extLst>
              </p:cNvPr>
              <p:cNvSpPr/>
              <p:nvPr/>
            </p:nvSpPr>
            <p:spPr>
              <a:xfrm rot="3530587" flipH="1">
                <a:off x="12905822" y="29621145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Arrow: Curved Left 18">
                <a:extLst>
                  <a:ext uri="{FF2B5EF4-FFF2-40B4-BE49-F238E27FC236}">
                    <a16:creationId xmlns:a16="http://schemas.microsoft.com/office/drawing/2014/main" id="{E68E7F4B-412E-2FD2-F795-4AC9ECCEFF3E}"/>
                  </a:ext>
                </a:extLst>
              </p:cNvPr>
              <p:cNvSpPr/>
              <p:nvPr/>
            </p:nvSpPr>
            <p:spPr>
              <a:xfrm rot="2809556" flipH="1">
                <a:off x="14621982" y="29285385"/>
                <a:ext cx="360089" cy="694181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Arrow: Curved Left 19">
                <a:extLst>
                  <a:ext uri="{FF2B5EF4-FFF2-40B4-BE49-F238E27FC236}">
                    <a16:creationId xmlns:a16="http://schemas.microsoft.com/office/drawing/2014/main" id="{D0CA650D-976E-3660-EF66-ED41EE822496}"/>
                  </a:ext>
                </a:extLst>
              </p:cNvPr>
              <p:cNvSpPr/>
              <p:nvPr/>
            </p:nvSpPr>
            <p:spPr>
              <a:xfrm rot="13139849">
                <a:off x="12343451" y="28315535"/>
                <a:ext cx="284379" cy="548227"/>
              </a:xfrm>
              <a:prstGeom prst="curvedLef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500" dirty="0" err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7BEEF4-4158-C2C9-BDCE-71CD13E1DBF8}"/>
              </a:ext>
            </a:extLst>
          </p:cNvPr>
          <p:cNvSpPr/>
          <p:nvPr/>
        </p:nvSpPr>
        <p:spPr>
          <a:xfrm>
            <a:off x="30322156" y="23060123"/>
            <a:ext cx="12703629" cy="9238845"/>
          </a:xfrm>
          <a:prstGeom prst="rect">
            <a:avLst/>
          </a:prstGeom>
          <a:solidFill>
            <a:srgbClr val="798E8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2400"/>
              </a:spcAft>
            </a:pPr>
            <a:r>
              <a:rPr lang="en-US" sz="6000" b="1" dirty="0">
                <a:solidFill>
                  <a:schemeClr val="tx1"/>
                </a:solidFill>
                <a:latin typeface="Gandhi Sans" panose="02000000000000000000" charset="0"/>
              </a:rPr>
              <a:t>IMPLICATIONS</a:t>
            </a:r>
          </a:p>
          <a:p>
            <a:pPr marL="9144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Variation in grazing intensities impacts vegetation structure, but changes can be complex.</a:t>
            </a:r>
          </a:p>
          <a:p>
            <a:pPr marL="2757738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Vegetation height changes within a year.</a:t>
            </a:r>
          </a:p>
          <a:p>
            <a:pPr marL="2757738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Litter depth changes the following year.</a:t>
            </a:r>
          </a:p>
          <a:p>
            <a:pPr marL="9144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Grazing intensity may impact species richness but does not alter community composition.</a:t>
            </a:r>
          </a:p>
          <a:p>
            <a:pPr marL="9144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Nest success may be impacted by grazing intensity due to impacts on vegetation structure.</a:t>
            </a:r>
          </a:p>
          <a:p>
            <a:pPr marL="2757738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andhi Sans" panose="02000000000000000000" charset="0"/>
              </a:rPr>
              <a:t>Responses were varied and species-specific.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B85294-F7F1-E272-7951-5D81483A989B}"/>
              </a:ext>
            </a:extLst>
          </p:cNvPr>
          <p:cNvGrpSpPr/>
          <p:nvPr/>
        </p:nvGrpSpPr>
        <p:grpSpPr>
          <a:xfrm>
            <a:off x="31983945" y="30466426"/>
            <a:ext cx="9046594" cy="1253873"/>
            <a:chOff x="36447743" y="28954298"/>
            <a:chExt cx="9075567" cy="1253873"/>
          </a:xfrm>
        </p:grpSpPr>
        <p:sp>
          <p:nvSpPr>
            <p:cNvPr id="49" name="Content Placeholder 12">
              <a:extLst>
                <a:ext uri="{FF2B5EF4-FFF2-40B4-BE49-F238E27FC236}">
                  <a16:creationId xmlns:a16="http://schemas.microsoft.com/office/drawing/2014/main" id="{DF7E5B53-1B53-A565-753C-50F9C1377D10}"/>
                </a:ext>
              </a:extLst>
            </p:cNvPr>
            <p:cNvSpPr txBox="1">
              <a:spLocks/>
            </p:cNvSpPr>
            <p:nvPr/>
          </p:nvSpPr>
          <p:spPr>
            <a:xfrm>
              <a:off x="36447743" y="28954298"/>
              <a:ext cx="3559449" cy="1253873"/>
            </a:xfrm>
            <a:prstGeom prst="rect">
              <a:avLst/>
            </a:prstGeom>
            <a:noFill/>
            <a:ln w="57150">
              <a:noFill/>
            </a:ln>
          </p:spPr>
          <p:txBody>
            <a:bodyPr vert="horz" lIns="487680" tIns="243840" rIns="121920" bIns="60960" rtlCol="0">
              <a:noAutofit/>
            </a:bodyPr>
            <a:lstStyle>
              <a:lvl1pPr marL="342896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210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2950" indent="-342896" algn="l" defTabSz="3291799" rtl="0" eaLnBrk="1" latinLnBrk="0" hangingPunct="1">
                <a:lnSpc>
                  <a:spcPct val="100000"/>
                </a:lnSpc>
                <a:spcBef>
                  <a:spcPts val="901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2400" b="1" dirty="0">
                  <a:latin typeface="Gandhi Sans" panose="02000000000000000000" pitchFamily="50" charset="0"/>
                </a:rPr>
                <a:t>Contact Information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2133" dirty="0">
                  <a:latin typeface="Gandhi Sans" panose="020000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justin.r.clarke@ndsu.edu</a:t>
              </a:r>
              <a:endParaRPr lang="en-US" sz="2133" dirty="0"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indent="0" algn="ctr">
                <a:spcAft>
                  <a:spcPts val="1800"/>
                </a:spcAft>
                <a:buNone/>
              </a:pPr>
              <a:endParaRPr lang="en-US" sz="8000" b="1" dirty="0">
                <a:latin typeface="Gandhi Sans" panose="02000000000000000000" pitchFamily="50" charset="0"/>
              </a:endParaRPr>
            </a:p>
          </p:txBody>
        </p:sp>
        <p:pic>
          <p:nvPicPr>
            <p:cNvPr id="50" name="Picture 49" descr="Qr code&#10;&#10;Description automatically generated">
              <a:extLst>
                <a:ext uri="{FF2B5EF4-FFF2-40B4-BE49-F238E27FC236}">
                  <a16:creationId xmlns:a16="http://schemas.microsoft.com/office/drawing/2014/main" id="{4C0292B9-BE49-1CCE-0C10-2E8FFACA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437" y="28954298"/>
              <a:ext cx="1253873" cy="1253873"/>
            </a:xfrm>
            <a:prstGeom prst="rect">
              <a:avLst/>
            </a:prstGeom>
          </p:spPr>
        </p:pic>
        <p:pic>
          <p:nvPicPr>
            <p:cNvPr id="51" name="Graphic 50" descr="Smart Phone with solid fill">
              <a:extLst>
                <a:ext uri="{FF2B5EF4-FFF2-40B4-BE49-F238E27FC236}">
                  <a16:creationId xmlns:a16="http://schemas.microsoft.com/office/drawing/2014/main" id="{5CF21DDE-5C9B-E142-E0E5-27666C45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2358980" y="28971633"/>
              <a:ext cx="1219200" cy="1219200"/>
            </a:xfrm>
            <a:prstGeom prst="rect">
              <a:avLst/>
            </a:prstGeom>
          </p:spPr>
        </p:pic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19723F2D-1448-5CE1-2359-94ED4546674F}"/>
                </a:ext>
              </a:extLst>
            </p:cNvPr>
            <p:cNvSpPr/>
            <p:nvPr/>
          </p:nvSpPr>
          <p:spPr>
            <a:xfrm>
              <a:off x="43462698" y="29361253"/>
              <a:ext cx="699169" cy="43996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 err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7693F2-6CB7-E4E3-85D1-18960EA125CC}"/>
                </a:ext>
              </a:extLst>
            </p:cNvPr>
            <p:cNvSpPr txBox="1"/>
            <p:nvPr/>
          </p:nvSpPr>
          <p:spPr>
            <a:xfrm>
              <a:off x="40104564" y="29088790"/>
              <a:ext cx="2507223" cy="95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Scan the QR code for references and additional information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2CACCB9-C770-F47E-000F-5B13F2F7C311}"/>
              </a:ext>
            </a:extLst>
          </p:cNvPr>
          <p:cNvSpPr txBox="1"/>
          <p:nvPr/>
        </p:nvSpPr>
        <p:spPr>
          <a:xfrm>
            <a:off x="850853" y="22969966"/>
            <a:ext cx="12993624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Vegetation structural measurements are grouped into grazing intensities for each year. Significance is indicated by unique letters above each graph.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C24837F-D589-00AE-435E-AAD50CAC00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853" y="13001703"/>
            <a:ext cx="12993650" cy="1005842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42EB4F24-700C-A04E-68AA-AA08F64021C8}"/>
              </a:ext>
            </a:extLst>
          </p:cNvPr>
          <p:cNvSpPr txBox="1"/>
          <p:nvPr/>
        </p:nvSpPr>
        <p:spPr>
          <a:xfrm>
            <a:off x="850853" y="31631060"/>
            <a:ext cx="12993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Top nest survival models for the 8 most abundant species with daily survival rate (DSR). + indicates a positive effect, - indicates a negative effect, and () indicated confidence limits that overlap 0.</a:t>
            </a:r>
          </a:p>
        </p:txBody>
      </p:sp>
      <p:pic>
        <p:nvPicPr>
          <p:cNvPr id="71" name="Picture 70" descr="A person walking in a field&#10;&#10;Description automatically generated with medium confidence">
            <a:extLst>
              <a:ext uri="{FF2B5EF4-FFF2-40B4-BE49-F238E27FC236}">
                <a16:creationId xmlns:a16="http://schemas.microsoft.com/office/drawing/2014/main" id="{1FDA5136-EC87-F467-8896-546607349A7E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875" y="11670576"/>
            <a:ext cx="3469096" cy="260182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3" name="Picture 72" descr="A nest with eggs in it&#10;&#10;Description automatically generated with medium confidence">
            <a:extLst>
              <a:ext uri="{FF2B5EF4-FFF2-40B4-BE49-F238E27FC236}">
                <a16:creationId xmlns:a16="http://schemas.microsoft.com/office/drawing/2014/main" id="{12C2071C-CB9D-EE50-0563-AD74473F295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097" y="16268699"/>
            <a:ext cx="2042549" cy="272339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6" name="Picture 75" descr="A bird in a nest&#10;&#10;Description automatically generated with low confidence">
            <a:extLst>
              <a:ext uri="{FF2B5EF4-FFF2-40B4-BE49-F238E27FC236}">
                <a16:creationId xmlns:a16="http://schemas.microsoft.com/office/drawing/2014/main" id="{140A3413-0834-CB8C-DC45-FA0D954967F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26826"/>
          <a:stretch/>
        </p:blipFill>
        <p:spPr>
          <a:xfrm rot="16200000">
            <a:off x="32256372" y="16084775"/>
            <a:ext cx="2304570" cy="3091247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81" name="Picture 80" descr="A picture containing outdoor, tree, green, plant&#10;&#10;Description automatically generated">
            <a:extLst>
              <a:ext uri="{FF2B5EF4-FFF2-40B4-BE49-F238E27FC236}">
                <a16:creationId xmlns:a16="http://schemas.microsoft.com/office/drawing/2014/main" id="{86EDBA13-D5B7-F103-7070-7A0F7741007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t="15099" r="16269" b="7364"/>
          <a:stretch/>
        </p:blipFill>
        <p:spPr>
          <a:xfrm rot="5400000">
            <a:off x="38862679" y="16398079"/>
            <a:ext cx="2692290" cy="246463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07" name="Picture 106" descr="A close-up of a feather&#10;&#10;Description automatically generated with low confidence">
            <a:extLst>
              <a:ext uri="{FF2B5EF4-FFF2-40B4-BE49-F238E27FC236}">
                <a16:creationId xmlns:a16="http://schemas.microsoft.com/office/drawing/2014/main" id="{BAE10F00-EAA3-81DA-48FB-C11DE9CB4B0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133" y="21456390"/>
            <a:ext cx="3808484" cy="2819406"/>
          </a:xfrm>
          <a:prstGeom prst="rect">
            <a:avLst/>
          </a:prstGeom>
        </p:spPr>
      </p:pic>
      <p:pic>
        <p:nvPicPr>
          <p:cNvPr id="111" name="Picture 110" descr="A close-up of a lizard&#10;&#10;Description automatically generated with medium confidence">
            <a:extLst>
              <a:ext uri="{FF2B5EF4-FFF2-40B4-BE49-F238E27FC236}">
                <a16:creationId xmlns:a16="http://schemas.microsoft.com/office/drawing/2014/main" id="{CE46E1FE-DEAE-AC98-962E-F38CA7D6009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0800" y="3512184"/>
            <a:ext cx="1360107" cy="1831415"/>
          </a:xfrm>
          <a:prstGeom prst="rect">
            <a:avLst/>
          </a:prstGeom>
        </p:spPr>
      </p:pic>
      <p:pic>
        <p:nvPicPr>
          <p:cNvPr id="113" name="Picture 112" descr="A close-up of a volcano&#10;&#10;Description automatically generated with low confidence">
            <a:extLst>
              <a:ext uri="{FF2B5EF4-FFF2-40B4-BE49-F238E27FC236}">
                <a16:creationId xmlns:a16="http://schemas.microsoft.com/office/drawing/2014/main" id="{591B7D23-BDE4-C782-14CD-31554E4BCE4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335" y="7233803"/>
            <a:ext cx="3080806" cy="1535559"/>
          </a:xfrm>
          <a:prstGeom prst="rect">
            <a:avLst/>
          </a:prstGeom>
        </p:spPr>
      </p:pic>
      <p:pic>
        <p:nvPicPr>
          <p:cNvPr id="115" name="Picture 114" descr="A picture containing bird, black, sitting, outdoor&#10;&#10;Description automatically generated">
            <a:extLst>
              <a:ext uri="{FF2B5EF4-FFF2-40B4-BE49-F238E27FC236}">
                <a16:creationId xmlns:a16="http://schemas.microsoft.com/office/drawing/2014/main" id="{F400B81D-A1BC-F060-13D2-6D8FC7C03EF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253" y="10654807"/>
            <a:ext cx="2713127" cy="2194812"/>
          </a:xfrm>
          <a:prstGeom prst="rect">
            <a:avLst/>
          </a:prstGeom>
        </p:spPr>
      </p:pic>
      <p:pic>
        <p:nvPicPr>
          <p:cNvPr id="118" name="Picture 117" descr="A picture containing text&#10;&#10;Description automatically generated">
            <a:extLst>
              <a:ext uri="{FF2B5EF4-FFF2-40B4-BE49-F238E27FC236}">
                <a16:creationId xmlns:a16="http://schemas.microsoft.com/office/drawing/2014/main" id="{58756F0B-6480-8ED3-1601-2B84F32475F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966" y="41454"/>
            <a:ext cx="6503318" cy="373783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A9644F5-515E-8EB9-C1B9-070FE14CAC0C}"/>
              </a:ext>
            </a:extLst>
          </p:cNvPr>
          <p:cNvGrpSpPr/>
          <p:nvPr/>
        </p:nvGrpSpPr>
        <p:grpSpPr>
          <a:xfrm>
            <a:off x="15810529" y="24123340"/>
            <a:ext cx="13591323" cy="8515699"/>
            <a:chOff x="16483055" y="24123340"/>
            <a:chExt cx="13591323" cy="851569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49E0632-3D74-0C88-311F-529B5C74B3E9}"/>
                </a:ext>
              </a:extLst>
            </p:cNvPr>
            <p:cNvGrpSpPr/>
            <p:nvPr/>
          </p:nvGrpSpPr>
          <p:grpSpPr>
            <a:xfrm>
              <a:off x="27024348" y="24551995"/>
              <a:ext cx="3050030" cy="2246420"/>
              <a:chOff x="27024348" y="24551995"/>
              <a:chExt cx="3050030" cy="224642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65EB36A-EC3E-EC9A-A20A-60604B6356A1}"/>
                  </a:ext>
                </a:extLst>
              </p:cNvPr>
              <p:cNvGrpSpPr/>
              <p:nvPr/>
            </p:nvGrpSpPr>
            <p:grpSpPr>
              <a:xfrm>
                <a:off x="27024348" y="25105877"/>
                <a:ext cx="3050030" cy="584775"/>
                <a:chOff x="27658727" y="25941642"/>
                <a:chExt cx="3050030" cy="584775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2E48C76-0D8F-B245-637D-A61185E681AD}"/>
                    </a:ext>
                  </a:extLst>
                </p:cNvPr>
                <p:cNvSpPr/>
                <p:nvPr/>
              </p:nvSpPr>
              <p:spPr>
                <a:xfrm>
                  <a:off x="27658727" y="26028289"/>
                  <a:ext cx="731520" cy="411480"/>
                </a:xfrm>
                <a:prstGeom prst="rect">
                  <a:avLst/>
                </a:prstGeom>
                <a:solidFill>
                  <a:srgbClr val="A2A4A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b="1" dirty="0" err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84CF4E9-DCCF-A5E1-BA55-7862B08B83CB}"/>
                    </a:ext>
                  </a:extLst>
                </p:cNvPr>
                <p:cNvSpPr txBox="1"/>
                <p:nvPr/>
              </p:nvSpPr>
              <p:spPr>
                <a:xfrm>
                  <a:off x="28879957" y="25941642"/>
                  <a:ext cx="1828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pitchFamily="50" charset="0"/>
                    </a:rPr>
                    <a:t>Full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ADD20C9-D6D8-FFF4-435D-E4FE6F5F7624}"/>
                  </a:ext>
                </a:extLst>
              </p:cNvPr>
              <p:cNvGrpSpPr/>
              <p:nvPr/>
            </p:nvGrpSpPr>
            <p:grpSpPr>
              <a:xfrm>
                <a:off x="27024348" y="24551995"/>
                <a:ext cx="3050030" cy="584775"/>
                <a:chOff x="27658727" y="24811343"/>
                <a:chExt cx="3050030" cy="584775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BF6F113-A214-B786-1CAB-9546B39E4978}"/>
                    </a:ext>
                  </a:extLst>
                </p:cNvPr>
                <p:cNvSpPr/>
                <p:nvPr/>
              </p:nvSpPr>
              <p:spPr>
                <a:xfrm>
                  <a:off x="27658727" y="24897990"/>
                  <a:ext cx="731520" cy="411480"/>
                </a:xfrm>
                <a:prstGeom prst="rect">
                  <a:avLst/>
                </a:prstGeom>
                <a:solidFill>
                  <a:srgbClr val="EEDC8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rgbClr val="A2A4A2"/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E25D507-5F00-7DBE-2B88-BCDDDDF5F914}"/>
                    </a:ext>
                  </a:extLst>
                </p:cNvPr>
                <p:cNvSpPr txBox="1"/>
                <p:nvPr/>
              </p:nvSpPr>
              <p:spPr>
                <a:xfrm>
                  <a:off x="28879957" y="24811343"/>
                  <a:ext cx="1828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pitchFamily="50" charset="0"/>
                    </a:rPr>
                    <a:t>Heavy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6DB7CEF-48FD-3878-7021-8FF725F8CD5C}"/>
                  </a:ext>
                </a:extLst>
              </p:cNvPr>
              <p:cNvGrpSpPr/>
              <p:nvPr/>
            </p:nvGrpSpPr>
            <p:grpSpPr>
              <a:xfrm>
                <a:off x="27024348" y="25659759"/>
                <a:ext cx="3050030" cy="584775"/>
                <a:chOff x="27658727" y="27071941"/>
                <a:chExt cx="3050030" cy="584775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39CBDD-42C9-758A-84A6-40C10DEB1696}"/>
                    </a:ext>
                  </a:extLst>
                </p:cNvPr>
                <p:cNvSpPr/>
                <p:nvPr/>
              </p:nvSpPr>
              <p:spPr>
                <a:xfrm>
                  <a:off x="27658727" y="27158588"/>
                  <a:ext cx="731520" cy="411480"/>
                </a:xfrm>
                <a:prstGeom prst="rect">
                  <a:avLst/>
                </a:prstGeom>
                <a:solidFill>
                  <a:srgbClr val="D4A63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8BE3436-8188-528E-86EF-427B130E8B1C}"/>
                    </a:ext>
                  </a:extLst>
                </p:cNvPr>
                <p:cNvSpPr txBox="1"/>
                <p:nvPr/>
              </p:nvSpPr>
              <p:spPr>
                <a:xfrm>
                  <a:off x="28879957" y="27071941"/>
                  <a:ext cx="1828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pitchFamily="50" charset="0"/>
                    </a:rPr>
                    <a:t>Moderate</a:t>
                  </a: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2BE4547-4A97-070A-615B-A7F459AD94F8}"/>
                  </a:ext>
                </a:extLst>
              </p:cNvPr>
              <p:cNvGrpSpPr/>
              <p:nvPr/>
            </p:nvGrpSpPr>
            <p:grpSpPr>
              <a:xfrm>
                <a:off x="27024348" y="26213640"/>
                <a:ext cx="3050030" cy="584775"/>
                <a:chOff x="27658727" y="28202240"/>
                <a:chExt cx="3050030" cy="584775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CCDAC86-A679-B5A9-3F0C-DBCBFC772AD9}"/>
                    </a:ext>
                  </a:extLst>
                </p:cNvPr>
                <p:cNvSpPr/>
                <p:nvPr/>
              </p:nvSpPr>
              <p:spPr>
                <a:xfrm>
                  <a:off x="27658727" y="28288887"/>
                  <a:ext cx="731520" cy="411480"/>
                </a:xfrm>
                <a:prstGeom prst="rect">
                  <a:avLst/>
                </a:prstGeom>
                <a:solidFill>
                  <a:srgbClr val="717F5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41E9C58-DD19-D31E-A5B8-EEB618B30916}"/>
                    </a:ext>
                  </a:extLst>
                </p:cNvPr>
                <p:cNvSpPr txBox="1"/>
                <p:nvPr/>
              </p:nvSpPr>
              <p:spPr>
                <a:xfrm>
                  <a:off x="28879957" y="28202240"/>
                  <a:ext cx="18288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Gandhi Sans" panose="02000000000000000000" pitchFamily="50" charset="0"/>
                    </a:rPr>
                    <a:t>Rest</a:t>
                  </a:r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C61B7AA-1B93-45BC-83FC-192B97B395B2}"/>
                </a:ext>
              </a:extLst>
            </p:cNvPr>
            <p:cNvGrpSpPr/>
            <p:nvPr/>
          </p:nvGrpSpPr>
          <p:grpSpPr>
            <a:xfrm>
              <a:off x="16483055" y="24123340"/>
              <a:ext cx="11302007" cy="8515699"/>
              <a:chOff x="16483055" y="24123340"/>
              <a:chExt cx="11302007" cy="8515699"/>
            </a:xfrm>
          </p:grpSpPr>
          <p:pic>
            <p:nvPicPr>
              <p:cNvPr id="117" name="Picture 116" descr="Diagram&#10;&#10;Description automatically generated">
                <a:extLst>
                  <a:ext uri="{FF2B5EF4-FFF2-40B4-BE49-F238E27FC236}">
                    <a16:creationId xmlns:a16="http://schemas.microsoft.com/office/drawing/2014/main" id="{A8EC8C3C-E441-AA94-562D-1C83A4E45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3055" y="24123340"/>
                <a:ext cx="11302007" cy="7315215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65ECF7-DC27-887E-C010-1E31662A5542}"/>
                  </a:ext>
                </a:extLst>
              </p:cNvPr>
              <p:cNvSpPr txBox="1"/>
              <p:nvPr/>
            </p:nvSpPr>
            <p:spPr>
              <a:xfrm>
                <a:off x="16483055" y="31069379"/>
                <a:ext cx="113019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The ordination compares avian nesting communities between grazing intensities where more distant points are more dissimilar. Ellipses show 95% confidence intervals. There was no significant difference in nesting communities between grazing intensities for 2021 or 2022 (PERMANOVA; </a:t>
                </a:r>
                <a:r>
                  <a:rPr lang="en-US" sz="2400" i="1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p</a:t>
                </a:r>
                <a:r>
                  <a:rPr lang="en-US" sz="24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 = 0.06, 0.10, respectively). </a:t>
                </a:r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B6D181A-B3BF-9BA0-D301-2E137F71819C}"/>
              </a:ext>
            </a:extLst>
          </p:cNvPr>
          <p:cNvSpPr txBox="1"/>
          <p:nvPr/>
        </p:nvSpPr>
        <p:spPr>
          <a:xfrm>
            <a:off x="15810529" y="22969966"/>
            <a:ext cx="11301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Species richness was significantly different between grazing intensities as indicated by unique letters </a:t>
            </a:r>
            <a:r>
              <a:rPr lang="en-US" sz="2400" i="1" dirty="0">
                <a:solidFill>
                  <a:schemeClr val="bg1"/>
                </a:solidFill>
                <a:latin typeface="Gandhi Sans" panose="02000000000000000000" pitchFamily="50" charset="0"/>
              </a:rPr>
              <a:t>(p </a:t>
            </a: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= 0.008)</a:t>
            </a:r>
            <a:r>
              <a:rPr lang="en-US" sz="2400" i="1" dirty="0">
                <a:solidFill>
                  <a:schemeClr val="bg1"/>
                </a:solidFill>
                <a:latin typeface="Gandhi Sans" panose="02000000000000000000" pitchFamily="50" charset="0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 However, Simpson’s diversity was significantly different between years (</a:t>
            </a:r>
            <a:r>
              <a:rPr lang="en-US" sz="2400" i="1" dirty="0">
                <a:solidFill>
                  <a:schemeClr val="bg1"/>
                </a:solidFill>
                <a:latin typeface="Gandhi Sans" panose="02000000000000000000" pitchFamily="50" charset="0"/>
              </a:rPr>
              <a:t>p = 0.02</a:t>
            </a:r>
            <a:r>
              <a:rPr lang="en-US" sz="2400" dirty="0">
                <a:solidFill>
                  <a:schemeClr val="bg1"/>
                </a:solidFill>
                <a:latin typeface="Gandhi Sans" panose="02000000000000000000" pitchFamily="50" charset="0"/>
              </a:rPr>
              <a:t>) but not between grazing intensities within a year.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64C913B-F22B-4D92-D42C-4CF88C3735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0529" y="13001703"/>
            <a:ext cx="11302007" cy="1005842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4BD8B53-D5F3-10D6-384E-84ACBD3D6A46}"/>
              </a:ext>
            </a:extLst>
          </p:cNvPr>
          <p:cNvGrpSpPr/>
          <p:nvPr/>
        </p:nvGrpSpPr>
        <p:grpSpPr>
          <a:xfrm>
            <a:off x="17615862" y="13668850"/>
            <a:ext cx="8366296" cy="661879"/>
            <a:chOff x="2399733" y="1999172"/>
            <a:chExt cx="3801521" cy="274320"/>
          </a:xfrm>
        </p:grpSpPr>
        <p:sp>
          <p:nvSpPr>
            <p:cNvPr id="58" name="TextBox 114">
              <a:extLst>
                <a:ext uri="{FF2B5EF4-FFF2-40B4-BE49-F238E27FC236}">
                  <a16:creationId xmlns:a16="http://schemas.microsoft.com/office/drawing/2014/main" id="{34481AB3-F903-FC4E-E215-4C7ADBC96029}"/>
                </a:ext>
              </a:extLst>
            </p:cNvPr>
            <p:cNvSpPr txBox="1"/>
            <p:nvPr/>
          </p:nvSpPr>
          <p:spPr>
            <a:xfrm>
              <a:off x="2399733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ABC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114">
              <a:extLst>
                <a:ext uri="{FF2B5EF4-FFF2-40B4-BE49-F238E27FC236}">
                  <a16:creationId xmlns:a16="http://schemas.microsoft.com/office/drawing/2014/main" id="{CA563596-559E-56B8-B1C8-CC790B1D2EAC}"/>
                </a:ext>
              </a:extLst>
            </p:cNvPr>
            <p:cNvSpPr txBox="1"/>
            <p:nvPr/>
          </p:nvSpPr>
          <p:spPr>
            <a:xfrm>
              <a:off x="3544047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BC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114">
              <a:extLst>
                <a:ext uri="{FF2B5EF4-FFF2-40B4-BE49-F238E27FC236}">
                  <a16:creationId xmlns:a16="http://schemas.microsoft.com/office/drawing/2014/main" id="{2EFCC061-5F20-A0D0-3694-99AF2D1BF33D}"/>
                </a:ext>
              </a:extLst>
            </p:cNvPr>
            <p:cNvSpPr txBox="1"/>
            <p:nvPr/>
          </p:nvSpPr>
          <p:spPr>
            <a:xfrm>
              <a:off x="4575073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BC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114">
              <a:extLst>
                <a:ext uri="{FF2B5EF4-FFF2-40B4-BE49-F238E27FC236}">
                  <a16:creationId xmlns:a16="http://schemas.microsoft.com/office/drawing/2014/main" id="{63A24185-B67E-1184-2043-3970666C9A60}"/>
                </a:ext>
              </a:extLst>
            </p:cNvPr>
            <p:cNvSpPr txBox="1"/>
            <p:nvPr/>
          </p:nvSpPr>
          <p:spPr>
            <a:xfrm>
              <a:off x="5678126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F13BAFE-531D-B1A1-5928-BD699A371CCF}"/>
              </a:ext>
            </a:extLst>
          </p:cNvPr>
          <p:cNvGrpSpPr/>
          <p:nvPr/>
        </p:nvGrpSpPr>
        <p:grpSpPr>
          <a:xfrm>
            <a:off x="26351822" y="13599808"/>
            <a:ext cx="3050030" cy="1138657"/>
            <a:chOff x="27359800" y="19375562"/>
            <a:chExt cx="3050030" cy="113865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C28A35F-7C20-42D6-A6D2-D6C9E6DE1968}"/>
                </a:ext>
              </a:extLst>
            </p:cNvPr>
            <p:cNvGrpSpPr/>
            <p:nvPr/>
          </p:nvGrpSpPr>
          <p:grpSpPr>
            <a:xfrm>
              <a:off x="27359800" y="19929444"/>
              <a:ext cx="3050030" cy="584775"/>
              <a:chOff x="27658727" y="25941642"/>
              <a:chExt cx="3050030" cy="584775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A7F40E6-6BB9-4AF2-0A5E-1009C1CA7FE6}"/>
                  </a:ext>
                </a:extLst>
              </p:cNvPr>
              <p:cNvSpPr/>
              <p:nvPr/>
            </p:nvSpPr>
            <p:spPr>
              <a:xfrm>
                <a:off x="27658727" y="26028289"/>
                <a:ext cx="731520" cy="411480"/>
              </a:xfrm>
              <a:prstGeom prst="rect">
                <a:avLst/>
              </a:prstGeom>
              <a:solidFill>
                <a:srgbClr val="CCC59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 dirty="0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4912DBB-86F5-17CD-95FB-103B655F4665}"/>
                  </a:ext>
                </a:extLst>
              </p:cNvPr>
              <p:cNvSpPr txBox="1"/>
              <p:nvPr/>
            </p:nvSpPr>
            <p:spPr>
              <a:xfrm>
                <a:off x="28879957" y="25941642"/>
                <a:ext cx="1828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2022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50DC466-B561-CB3E-A5A8-B5474AA63BA0}"/>
                </a:ext>
              </a:extLst>
            </p:cNvPr>
            <p:cNvGrpSpPr/>
            <p:nvPr/>
          </p:nvGrpSpPr>
          <p:grpSpPr>
            <a:xfrm>
              <a:off x="27359800" y="19375562"/>
              <a:ext cx="3050030" cy="584775"/>
              <a:chOff x="27658727" y="24811343"/>
              <a:chExt cx="3050030" cy="58477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8923F94-75F7-9941-EDDA-62DD5B4E8343}"/>
                  </a:ext>
                </a:extLst>
              </p:cNvPr>
              <p:cNvSpPr/>
              <p:nvPr/>
            </p:nvSpPr>
            <p:spPr>
              <a:xfrm>
                <a:off x="27658727" y="24897990"/>
                <a:ext cx="731520" cy="411480"/>
              </a:xfrm>
              <a:prstGeom prst="rect">
                <a:avLst/>
              </a:prstGeom>
              <a:solidFill>
                <a:srgbClr val="798E8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 err="1">
                  <a:solidFill>
                    <a:srgbClr val="A2A4A2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BC37503-2EC1-0DCA-84B1-0F030C74F5E9}"/>
                  </a:ext>
                </a:extLst>
              </p:cNvPr>
              <p:cNvSpPr txBox="1"/>
              <p:nvPr/>
            </p:nvSpPr>
            <p:spPr>
              <a:xfrm>
                <a:off x="28879957" y="24811343"/>
                <a:ext cx="1828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Gandhi Sans" panose="02000000000000000000" pitchFamily="50" charset="0"/>
                  </a:rPr>
                  <a:t>2021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2ACCCB-B4B1-D4E3-2A3E-8A488B7B917D}"/>
              </a:ext>
            </a:extLst>
          </p:cNvPr>
          <p:cNvGrpSpPr/>
          <p:nvPr/>
        </p:nvGrpSpPr>
        <p:grpSpPr>
          <a:xfrm>
            <a:off x="2435542" y="14330729"/>
            <a:ext cx="10942739" cy="4521332"/>
            <a:chOff x="2840204" y="1999172"/>
            <a:chExt cx="6260344" cy="2234493"/>
          </a:xfrm>
        </p:grpSpPr>
        <p:sp>
          <p:nvSpPr>
            <p:cNvPr id="78" name="TextBox 114">
              <a:extLst>
                <a:ext uri="{FF2B5EF4-FFF2-40B4-BE49-F238E27FC236}">
                  <a16:creationId xmlns:a16="http://schemas.microsoft.com/office/drawing/2014/main" id="{13017344-419E-95C0-6DFF-3B8A8E6482C9}"/>
                </a:ext>
              </a:extLst>
            </p:cNvPr>
            <p:cNvSpPr txBox="1"/>
            <p:nvPr/>
          </p:nvSpPr>
          <p:spPr>
            <a:xfrm>
              <a:off x="2840204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114">
              <a:extLst>
                <a:ext uri="{FF2B5EF4-FFF2-40B4-BE49-F238E27FC236}">
                  <a16:creationId xmlns:a16="http://schemas.microsoft.com/office/drawing/2014/main" id="{5F16AE68-B4BC-FBD8-A7E7-D06B7308AFB1}"/>
                </a:ext>
              </a:extLst>
            </p:cNvPr>
            <p:cNvSpPr txBox="1"/>
            <p:nvPr/>
          </p:nvSpPr>
          <p:spPr>
            <a:xfrm>
              <a:off x="3627399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114">
              <a:extLst>
                <a:ext uri="{FF2B5EF4-FFF2-40B4-BE49-F238E27FC236}">
                  <a16:creationId xmlns:a16="http://schemas.microsoft.com/office/drawing/2014/main" id="{3445AD29-CC50-7617-5B50-25A10B2DA120}"/>
                </a:ext>
              </a:extLst>
            </p:cNvPr>
            <p:cNvSpPr txBox="1"/>
            <p:nvPr/>
          </p:nvSpPr>
          <p:spPr>
            <a:xfrm>
              <a:off x="4395252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TextBox 114">
              <a:extLst>
                <a:ext uri="{FF2B5EF4-FFF2-40B4-BE49-F238E27FC236}">
                  <a16:creationId xmlns:a16="http://schemas.microsoft.com/office/drawing/2014/main" id="{EFBFA84E-EE28-C1DD-86FB-A14F792E19E5}"/>
                </a:ext>
              </a:extLst>
            </p:cNvPr>
            <p:cNvSpPr txBox="1"/>
            <p:nvPr/>
          </p:nvSpPr>
          <p:spPr>
            <a:xfrm>
              <a:off x="5178054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114">
              <a:extLst>
                <a:ext uri="{FF2B5EF4-FFF2-40B4-BE49-F238E27FC236}">
                  <a16:creationId xmlns:a16="http://schemas.microsoft.com/office/drawing/2014/main" id="{84BB9BBC-9CF8-AFF8-109F-EAABB442095B}"/>
                </a:ext>
              </a:extLst>
            </p:cNvPr>
            <p:cNvSpPr txBox="1"/>
            <p:nvPr/>
          </p:nvSpPr>
          <p:spPr>
            <a:xfrm>
              <a:off x="6220426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114">
              <a:extLst>
                <a:ext uri="{FF2B5EF4-FFF2-40B4-BE49-F238E27FC236}">
                  <a16:creationId xmlns:a16="http://schemas.microsoft.com/office/drawing/2014/main" id="{EA737B1E-76A9-D75D-32C2-723AE6883244}"/>
                </a:ext>
              </a:extLst>
            </p:cNvPr>
            <p:cNvSpPr txBox="1"/>
            <p:nvPr/>
          </p:nvSpPr>
          <p:spPr>
            <a:xfrm>
              <a:off x="7007355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114">
              <a:extLst>
                <a:ext uri="{FF2B5EF4-FFF2-40B4-BE49-F238E27FC236}">
                  <a16:creationId xmlns:a16="http://schemas.microsoft.com/office/drawing/2014/main" id="{4EB270FE-CC2B-2473-CE13-289F0AA32F89}"/>
                </a:ext>
              </a:extLst>
            </p:cNvPr>
            <p:cNvSpPr txBox="1"/>
            <p:nvPr/>
          </p:nvSpPr>
          <p:spPr>
            <a:xfrm>
              <a:off x="7788528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114">
              <a:extLst>
                <a:ext uri="{FF2B5EF4-FFF2-40B4-BE49-F238E27FC236}">
                  <a16:creationId xmlns:a16="http://schemas.microsoft.com/office/drawing/2014/main" id="{43E400BB-9E5E-8660-E217-7EE977B9A86C}"/>
                </a:ext>
              </a:extLst>
            </p:cNvPr>
            <p:cNvSpPr txBox="1"/>
            <p:nvPr/>
          </p:nvSpPr>
          <p:spPr>
            <a:xfrm>
              <a:off x="8577420" y="1999172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98" name="TextBox 114">
              <a:extLst>
                <a:ext uri="{FF2B5EF4-FFF2-40B4-BE49-F238E27FC236}">
                  <a16:creationId xmlns:a16="http://schemas.microsoft.com/office/drawing/2014/main" id="{049DD63A-577C-51F5-B546-88B1B9E39E4E}"/>
                </a:ext>
              </a:extLst>
            </p:cNvPr>
            <p:cNvSpPr txBox="1"/>
            <p:nvPr/>
          </p:nvSpPr>
          <p:spPr>
            <a:xfrm>
              <a:off x="6220426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TextBox 114">
              <a:extLst>
                <a:ext uri="{FF2B5EF4-FFF2-40B4-BE49-F238E27FC236}">
                  <a16:creationId xmlns:a16="http://schemas.microsoft.com/office/drawing/2014/main" id="{95AB1D79-258C-FBA4-A51E-4D31E4B630AE}"/>
                </a:ext>
              </a:extLst>
            </p:cNvPr>
            <p:cNvSpPr txBox="1"/>
            <p:nvPr/>
          </p:nvSpPr>
          <p:spPr>
            <a:xfrm>
              <a:off x="7007355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</a:t>
              </a:r>
            </a:p>
          </p:txBody>
        </p:sp>
        <p:sp>
          <p:nvSpPr>
            <p:cNvPr id="100" name="TextBox 114">
              <a:extLst>
                <a:ext uri="{FF2B5EF4-FFF2-40B4-BE49-F238E27FC236}">
                  <a16:creationId xmlns:a16="http://schemas.microsoft.com/office/drawing/2014/main" id="{99DE3ABB-3C13-7717-C9D3-7FF6C5377496}"/>
                </a:ext>
              </a:extLst>
            </p:cNvPr>
            <p:cNvSpPr txBox="1"/>
            <p:nvPr/>
          </p:nvSpPr>
          <p:spPr>
            <a:xfrm>
              <a:off x="7788528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01" name="TextBox 114">
              <a:extLst>
                <a:ext uri="{FF2B5EF4-FFF2-40B4-BE49-F238E27FC236}">
                  <a16:creationId xmlns:a16="http://schemas.microsoft.com/office/drawing/2014/main" id="{FB60E31D-2B7F-03F8-8183-B6D8B856F744}"/>
                </a:ext>
              </a:extLst>
            </p:cNvPr>
            <p:cNvSpPr txBox="1"/>
            <p:nvPr/>
          </p:nvSpPr>
          <p:spPr>
            <a:xfrm>
              <a:off x="8577420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02" name="TextBox 114">
              <a:extLst>
                <a:ext uri="{FF2B5EF4-FFF2-40B4-BE49-F238E27FC236}">
                  <a16:creationId xmlns:a16="http://schemas.microsoft.com/office/drawing/2014/main" id="{72631CE7-ED34-10DD-DB36-A39C187C0F0C}"/>
                </a:ext>
              </a:extLst>
            </p:cNvPr>
            <p:cNvSpPr txBox="1"/>
            <p:nvPr/>
          </p:nvSpPr>
          <p:spPr>
            <a:xfrm>
              <a:off x="2840205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2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Box 114">
              <a:extLst>
                <a:ext uri="{FF2B5EF4-FFF2-40B4-BE49-F238E27FC236}">
                  <a16:creationId xmlns:a16="http://schemas.microsoft.com/office/drawing/2014/main" id="{FF48D52F-4375-8DC2-6882-DAE4715E860B}"/>
                </a:ext>
              </a:extLst>
            </p:cNvPr>
            <p:cNvSpPr txBox="1"/>
            <p:nvPr/>
          </p:nvSpPr>
          <p:spPr>
            <a:xfrm>
              <a:off x="3627399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04" name="TextBox 114">
              <a:extLst>
                <a:ext uri="{FF2B5EF4-FFF2-40B4-BE49-F238E27FC236}">
                  <a16:creationId xmlns:a16="http://schemas.microsoft.com/office/drawing/2014/main" id="{5D05A8C3-8D25-891B-73CC-BA580B7B4A10}"/>
                </a:ext>
              </a:extLst>
            </p:cNvPr>
            <p:cNvSpPr txBox="1"/>
            <p:nvPr/>
          </p:nvSpPr>
          <p:spPr>
            <a:xfrm>
              <a:off x="4395252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US" sz="2400" dirty="0">
                <a:solidFill>
                  <a:schemeClr val="bg1"/>
                </a:solidFill>
                <a:effectLst/>
                <a:latin typeface="Gandhi Sans" panose="02000000000000000000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Box 114">
              <a:extLst>
                <a:ext uri="{FF2B5EF4-FFF2-40B4-BE49-F238E27FC236}">
                  <a16:creationId xmlns:a16="http://schemas.microsoft.com/office/drawing/2014/main" id="{67D95D0D-A271-6478-AF19-3ACAAAFDB693}"/>
                </a:ext>
              </a:extLst>
            </p:cNvPr>
            <p:cNvSpPr txBox="1"/>
            <p:nvPr/>
          </p:nvSpPr>
          <p:spPr>
            <a:xfrm>
              <a:off x="5178054" y="3959345"/>
              <a:ext cx="523128" cy="2743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Gandhi Sans" panose="0200000000000000000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18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</TotalTime>
  <Words>633</Words>
  <Application>Microsoft Office PowerPoint</Application>
  <PresentationFormat>Custom</PresentationFormat>
  <Paragraphs>127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Gandhi Sans</vt:lpstr>
      <vt:lpstr>Quicksand</vt:lpstr>
      <vt:lpstr>Office Theme</vt:lpstr>
      <vt:lpstr>Avian Nesting Communities and Success in a Heterogeneity-based Rotational Grazing System</vt:lpstr>
    </vt:vector>
  </TitlesOfParts>
  <Company>North Dakota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Avian Nesting Communities and Success in a Heterogeneity-based Rotational Grazing System</dc:title>
  <dc:creator>Clarke, Justin</dc:creator>
  <cp:lastModifiedBy>Clarke, Justin</cp:lastModifiedBy>
  <cp:revision>68</cp:revision>
  <dcterms:created xsi:type="dcterms:W3CDTF">2022-10-25T14:45:55Z</dcterms:created>
  <dcterms:modified xsi:type="dcterms:W3CDTF">2022-10-28T12:17:28Z</dcterms:modified>
</cp:coreProperties>
</file>